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12801600" cy="9601200" type="A3"/>
  <p:notesSz cx="9866313" cy="14295438"/>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2" d="100"/>
          <a:sy n="82" d="100"/>
        </p:scale>
        <p:origin x="1554" y="10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3913902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212745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37701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6933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480373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136297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501796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85792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260002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673272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30C85-F47D-4F99-ACFE-7E68B6CD607F}" type="datetimeFigureOut">
              <a:rPr kumimoji="1" lang="ja-JP" altLang="en-US" smtClean="0"/>
              <a:t>2020/6/10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287828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1830C85-F47D-4F99-ACFE-7E68B6CD607F}" type="datetimeFigureOut">
              <a:rPr kumimoji="1" lang="ja-JP" altLang="en-US" smtClean="0"/>
              <a:t>2020/6/10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D7AD4189-E008-42A4-8E56-03F72E4A92B8}" type="slidenum">
              <a:rPr kumimoji="1" lang="ja-JP" altLang="en-US" smtClean="0"/>
              <a:t>‹#›</a:t>
            </a:fld>
            <a:endParaRPr kumimoji="1" lang="ja-JP" altLang="en-US"/>
          </a:p>
        </p:txBody>
      </p:sp>
    </p:spTree>
    <p:extLst>
      <p:ext uri="{BB962C8B-B14F-4D97-AF65-F5344CB8AC3E}">
        <p14:creationId xmlns:p14="http://schemas.microsoft.com/office/powerpoint/2010/main" val="1174703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405906" y="7151564"/>
            <a:ext cx="11989787" cy="2185214"/>
          </a:xfrm>
          <a:prstGeom prst="rect">
            <a:avLst/>
          </a:prstGeom>
          <a:noFill/>
        </p:spPr>
        <p:txBody>
          <a:bodyPr wrap="square" rtlCol="0">
            <a:spAutoFit/>
          </a:bodyPr>
          <a:lstStyle/>
          <a:p>
            <a:pPr algn="ctr"/>
            <a:r>
              <a:rPr kumimoji="1" lang="ja-JP" altLang="en-US" sz="2800" dirty="0">
                <a:solidFill>
                  <a:srgbClr val="FF0000"/>
                </a:solidFill>
              </a:rPr>
              <a:t>ご注意</a:t>
            </a:r>
            <a:endParaRPr kumimoji="1" lang="en-US" altLang="ja-JP" sz="2800" dirty="0">
              <a:solidFill>
                <a:srgbClr val="FF0000"/>
              </a:solidFill>
            </a:endParaRPr>
          </a:p>
          <a:p>
            <a:pPr marL="285750" indent="-285750">
              <a:buFont typeface="Arial" panose="020B0604020202020204" pitchFamily="34" charset="0"/>
              <a:buChar char="•"/>
            </a:pPr>
            <a:r>
              <a:rPr lang="ja-JP" altLang="en-US" sz="1800" dirty="0"/>
              <a:t>作成の際、使用するソフトは何</a:t>
            </a:r>
            <a:r>
              <a:rPr lang="ja-JP" altLang="en-US" sz="1800"/>
              <a:t>でも構いませんが、</a:t>
            </a:r>
            <a:r>
              <a:rPr lang="ja-JP" altLang="en-US" sz="1800" dirty="0"/>
              <a:t>提出時は必ず</a:t>
            </a:r>
            <a:r>
              <a:rPr lang="en-US" altLang="ja-JP" sz="1800" dirty="0"/>
              <a:t>A3</a:t>
            </a:r>
            <a:r>
              <a:rPr lang="ja-JP" altLang="en-US" sz="1800" dirty="0"/>
              <a:t>サイズの</a:t>
            </a:r>
            <a:r>
              <a:rPr lang="en-US" altLang="ja-JP" sz="1800" dirty="0"/>
              <a:t>PDF</a:t>
            </a:r>
            <a:r>
              <a:rPr lang="ja-JP" altLang="en-US" sz="1800" dirty="0"/>
              <a:t>に変換してください。</a:t>
            </a:r>
            <a:endParaRPr kumimoji="1" lang="en-US" altLang="ja-JP" sz="1800" dirty="0"/>
          </a:p>
          <a:p>
            <a:pPr marL="285750" indent="-285750">
              <a:buFont typeface="Arial" panose="020B0604020202020204" pitchFamily="34" charset="0"/>
              <a:buChar char="•"/>
            </a:pPr>
            <a:r>
              <a:rPr kumimoji="1" lang="ja-JP" altLang="en-US" sz="1800" dirty="0"/>
              <a:t>①～④の項目</a:t>
            </a:r>
            <a:r>
              <a:rPr lang="ja-JP" altLang="en-US" sz="1800" dirty="0"/>
              <a:t>について、</a:t>
            </a:r>
            <a:r>
              <a:rPr kumimoji="1" lang="ja-JP" altLang="en-US" sz="1800" dirty="0"/>
              <a:t>スペース配分は自由で構いません。</a:t>
            </a:r>
            <a:endParaRPr kumimoji="1" lang="en-US" altLang="ja-JP" sz="1800" dirty="0"/>
          </a:p>
          <a:p>
            <a:pPr marL="285750" indent="-285750">
              <a:buFont typeface="Arial" panose="020B0604020202020204" pitchFamily="34" charset="0"/>
              <a:buChar char="•"/>
            </a:pPr>
            <a:r>
              <a:rPr lang="ja-JP" altLang="en-US" sz="1800" dirty="0"/>
              <a:t>文字だけでなく図や写真などを使用してわかりやすいものにしてください。</a:t>
            </a:r>
            <a:endParaRPr lang="en-US" altLang="ja-JP" sz="1800" dirty="0"/>
          </a:p>
          <a:p>
            <a:pPr marL="285750" indent="-285750">
              <a:buFont typeface="Arial" panose="020B0604020202020204" pitchFamily="34" charset="0"/>
              <a:buChar char="•"/>
            </a:pPr>
            <a:r>
              <a:rPr kumimoji="1" lang="ja-JP" altLang="en-US" sz="1800" dirty="0"/>
              <a:t>このシートは一般公開されません。審査資料としてのみ使用しますので出来るだけ具体的な成果をご記入ください。</a:t>
            </a:r>
            <a:endParaRPr kumimoji="1" lang="en-US" altLang="ja-JP" sz="1800" dirty="0"/>
          </a:p>
          <a:p>
            <a:r>
              <a:rPr lang="ja-JP" altLang="en-US" sz="1800" dirty="0"/>
              <a:t>　　</a:t>
            </a:r>
            <a:r>
              <a:rPr lang="en-US" altLang="ja-JP" sz="1800" dirty="0"/>
              <a:t>※</a:t>
            </a:r>
            <a:r>
              <a:rPr lang="ja-JP" altLang="en-US" sz="1800" dirty="0"/>
              <a:t>入賞された際は公開用のものを改めてご提出いただきます。</a:t>
            </a:r>
            <a:endParaRPr kumimoji="1" lang="en-US" altLang="ja-JP" sz="1800" dirty="0"/>
          </a:p>
          <a:p>
            <a:pPr marL="285750" indent="-285750">
              <a:buFont typeface="Arial" panose="020B0604020202020204" pitchFamily="34" charset="0"/>
              <a:buChar char="•"/>
            </a:pPr>
            <a:r>
              <a:rPr lang="ja-JP" altLang="en-US" sz="1800" dirty="0"/>
              <a:t>印刷時に</a:t>
            </a:r>
            <a:r>
              <a:rPr lang="en-US" altLang="ja-JP" sz="1800" dirty="0"/>
              <a:t>A3</a:t>
            </a:r>
            <a:r>
              <a:rPr lang="ja-JP" altLang="en-US" sz="1800" dirty="0"/>
              <a:t>サイズになるように作成してください。</a:t>
            </a:r>
            <a:endParaRPr lang="en-US" altLang="ja-JP" sz="1800" dirty="0"/>
          </a:p>
        </p:txBody>
      </p:sp>
      <p:sp>
        <p:nvSpPr>
          <p:cNvPr id="18" name="テキスト ボックス 17">
            <a:extLst>
              <a:ext uri="{FF2B5EF4-FFF2-40B4-BE49-F238E27FC236}">
                <a16:creationId xmlns:a16="http://schemas.microsoft.com/office/drawing/2014/main" id="{5EDC995D-10B7-44C0-AF05-35465A6B6B95}"/>
              </a:ext>
            </a:extLst>
          </p:cNvPr>
          <p:cNvSpPr txBox="1"/>
          <p:nvPr/>
        </p:nvSpPr>
        <p:spPr>
          <a:xfrm>
            <a:off x="927651" y="1995847"/>
            <a:ext cx="11213432" cy="1015663"/>
          </a:xfrm>
          <a:prstGeom prst="rect">
            <a:avLst/>
          </a:prstGeom>
          <a:noFill/>
        </p:spPr>
        <p:txBody>
          <a:bodyPr wrap="square" rtlCol="0">
            <a:spAutoFit/>
          </a:bodyPr>
          <a:lstStyle/>
          <a:p>
            <a:r>
              <a:rPr kumimoji="1" lang="ja-JP" altLang="en-US" sz="2000" dirty="0"/>
              <a:t>➀ 課題：</a:t>
            </a:r>
            <a:endParaRPr kumimoji="1" lang="en-US" altLang="ja-JP" sz="2000" dirty="0"/>
          </a:p>
          <a:p>
            <a:r>
              <a:rPr lang="ja-JP" altLang="en-US" sz="2000" dirty="0"/>
              <a:t>　　クライアント企業、ブランド、商品が抱えている課題、および戦略ターゲットについて記述してください</a:t>
            </a:r>
            <a:endParaRPr lang="en-US" altLang="ja-JP" sz="2000" dirty="0"/>
          </a:p>
          <a:p>
            <a:endParaRPr kumimoji="1" lang="ja-JP" altLang="en-US" sz="2000" dirty="0"/>
          </a:p>
        </p:txBody>
      </p:sp>
      <p:sp>
        <p:nvSpPr>
          <p:cNvPr id="8" name="テキスト ボックス 7">
            <a:extLst>
              <a:ext uri="{FF2B5EF4-FFF2-40B4-BE49-F238E27FC236}">
                <a16:creationId xmlns:a16="http://schemas.microsoft.com/office/drawing/2014/main" id="{D47D3B45-C727-4CA3-A815-0BD0028948A0}"/>
              </a:ext>
            </a:extLst>
          </p:cNvPr>
          <p:cNvSpPr txBox="1"/>
          <p:nvPr/>
        </p:nvSpPr>
        <p:spPr>
          <a:xfrm>
            <a:off x="794083" y="594917"/>
            <a:ext cx="6990349" cy="1069716"/>
          </a:xfrm>
          <a:prstGeom prst="rect">
            <a:avLst/>
          </a:prstGeom>
          <a:noFill/>
          <a:ln>
            <a:solidFill>
              <a:schemeClr val="tx1"/>
            </a:solidFill>
          </a:ln>
        </p:spPr>
        <p:txBody>
          <a:bodyPr wrap="square" rtlCol="0">
            <a:spAutoFit/>
          </a:bodyPr>
          <a:lstStyle/>
          <a:p>
            <a:r>
              <a:rPr kumimoji="1" lang="ja-JP" altLang="en-US" dirty="0"/>
              <a:t>以下について自由に記述してください。</a:t>
            </a:r>
            <a:endParaRPr kumimoji="1" lang="en-US" altLang="ja-JP" dirty="0"/>
          </a:p>
          <a:p>
            <a:r>
              <a:rPr lang="ja-JP" altLang="en-US" dirty="0"/>
              <a:t>印刷時に</a:t>
            </a:r>
            <a:r>
              <a:rPr lang="en-US" altLang="ja-JP" dirty="0"/>
              <a:t>A3</a:t>
            </a:r>
            <a:r>
              <a:rPr lang="ja-JP" altLang="en-US" dirty="0"/>
              <a:t>に収まって文字が判読可能であれば、</a:t>
            </a:r>
            <a:endParaRPr lang="en-US" altLang="ja-JP" dirty="0"/>
          </a:p>
          <a:p>
            <a:r>
              <a:rPr lang="ja-JP" altLang="en-US" dirty="0"/>
              <a:t>デザインや画像等、自由にしていただいて構いません。</a:t>
            </a:r>
            <a:endParaRPr kumimoji="1" lang="ja-JP" altLang="en-US" dirty="0"/>
          </a:p>
        </p:txBody>
      </p:sp>
      <p:sp>
        <p:nvSpPr>
          <p:cNvPr id="19" name="テキスト ボックス 18">
            <a:extLst>
              <a:ext uri="{FF2B5EF4-FFF2-40B4-BE49-F238E27FC236}">
                <a16:creationId xmlns:a16="http://schemas.microsoft.com/office/drawing/2014/main" id="{DA2F796E-1FAD-4998-B3D8-FCF4BC414381}"/>
              </a:ext>
            </a:extLst>
          </p:cNvPr>
          <p:cNvSpPr txBox="1"/>
          <p:nvPr/>
        </p:nvSpPr>
        <p:spPr>
          <a:xfrm>
            <a:off x="927649" y="3011510"/>
            <a:ext cx="10502349" cy="707886"/>
          </a:xfrm>
          <a:prstGeom prst="rect">
            <a:avLst/>
          </a:prstGeom>
          <a:noFill/>
        </p:spPr>
        <p:txBody>
          <a:bodyPr wrap="square" rtlCol="0">
            <a:spAutoFit/>
          </a:bodyPr>
          <a:lstStyle/>
          <a:p>
            <a:r>
              <a:rPr lang="ja-JP" altLang="en-US" sz="2000" dirty="0"/>
              <a:t>②戦略アイデア（コア・アイデア）</a:t>
            </a:r>
            <a:r>
              <a:rPr kumimoji="1" lang="ja-JP" altLang="en-US" sz="2000" dirty="0"/>
              <a:t>：</a:t>
            </a:r>
            <a:endParaRPr kumimoji="1" lang="en-US" altLang="ja-JP" sz="2000" dirty="0"/>
          </a:p>
          <a:p>
            <a:r>
              <a:rPr lang="ja-JP" altLang="en-US" sz="2000" dirty="0"/>
              <a:t>　　課題に対して、どのようなコア・アイデアを用意したかを記述してください</a:t>
            </a:r>
            <a:endParaRPr lang="en-US" altLang="ja-JP" sz="2000" dirty="0"/>
          </a:p>
        </p:txBody>
      </p:sp>
      <p:sp>
        <p:nvSpPr>
          <p:cNvPr id="20" name="テキスト ボックス 19">
            <a:extLst>
              <a:ext uri="{FF2B5EF4-FFF2-40B4-BE49-F238E27FC236}">
                <a16:creationId xmlns:a16="http://schemas.microsoft.com/office/drawing/2014/main" id="{F128DC68-9096-41E8-AD94-D20BB5A9FA7B}"/>
              </a:ext>
            </a:extLst>
          </p:cNvPr>
          <p:cNvSpPr txBox="1"/>
          <p:nvPr/>
        </p:nvSpPr>
        <p:spPr>
          <a:xfrm>
            <a:off x="927648" y="4095981"/>
            <a:ext cx="10502349" cy="1323439"/>
          </a:xfrm>
          <a:prstGeom prst="rect">
            <a:avLst/>
          </a:prstGeom>
          <a:noFill/>
        </p:spPr>
        <p:txBody>
          <a:bodyPr wrap="square" rtlCol="0">
            <a:spAutoFit/>
          </a:bodyPr>
          <a:lstStyle/>
          <a:p>
            <a:r>
              <a:rPr lang="ja-JP" altLang="en-US" sz="2000" dirty="0"/>
              <a:t>③具体的な実施内容（クリエイティブアイディア・エグゼキューション）</a:t>
            </a:r>
            <a:r>
              <a:rPr kumimoji="1" lang="ja-JP" altLang="en-US" sz="2000" dirty="0"/>
              <a:t>：</a:t>
            </a:r>
            <a:endParaRPr kumimoji="1" lang="en-US" altLang="ja-JP" sz="2000" dirty="0"/>
          </a:p>
          <a:p>
            <a:r>
              <a:rPr lang="ja-JP" altLang="en-US" sz="2000" dirty="0"/>
              <a:t>　　コア・アイデアを具体化していくときに、コミュニケーションや表現等でこだわった点、</a:t>
            </a:r>
            <a:endParaRPr lang="en-US" altLang="ja-JP" sz="2000" dirty="0"/>
          </a:p>
          <a:p>
            <a:r>
              <a:rPr lang="ja-JP" altLang="en-US" sz="2000" dirty="0"/>
              <a:t>　　注目してほしいポイントを記述してください</a:t>
            </a:r>
          </a:p>
          <a:p>
            <a:r>
              <a:rPr lang="ja-JP" altLang="en-US" sz="2000" dirty="0"/>
              <a:t>　　メディアに関するアイデアもあればご記入ください。</a:t>
            </a:r>
            <a:endParaRPr lang="en-US" altLang="ja-JP" sz="2000" dirty="0"/>
          </a:p>
        </p:txBody>
      </p:sp>
      <p:sp>
        <p:nvSpPr>
          <p:cNvPr id="21" name="テキスト ボックス 20">
            <a:extLst>
              <a:ext uri="{FF2B5EF4-FFF2-40B4-BE49-F238E27FC236}">
                <a16:creationId xmlns:a16="http://schemas.microsoft.com/office/drawing/2014/main" id="{E9316799-DBA8-4447-A2AD-47ECA3E7E9F7}"/>
              </a:ext>
            </a:extLst>
          </p:cNvPr>
          <p:cNvSpPr txBox="1"/>
          <p:nvPr/>
        </p:nvSpPr>
        <p:spPr>
          <a:xfrm>
            <a:off x="927648" y="5682232"/>
            <a:ext cx="10502349" cy="1015663"/>
          </a:xfrm>
          <a:prstGeom prst="rect">
            <a:avLst/>
          </a:prstGeom>
          <a:noFill/>
        </p:spPr>
        <p:txBody>
          <a:bodyPr wrap="square" rtlCol="0">
            <a:spAutoFit/>
          </a:bodyPr>
          <a:lstStyle/>
          <a:p>
            <a:r>
              <a:rPr lang="ja-JP" altLang="en-US" sz="2000" dirty="0"/>
              <a:t>④広告効果</a:t>
            </a:r>
            <a:r>
              <a:rPr kumimoji="1" lang="ja-JP" altLang="en-US" sz="2000" dirty="0"/>
              <a:t>：</a:t>
            </a:r>
            <a:endParaRPr kumimoji="1" lang="en-US" altLang="ja-JP" sz="2000" dirty="0"/>
          </a:p>
          <a:p>
            <a:r>
              <a:rPr lang="ja-JP" altLang="en-US" sz="2000" dirty="0"/>
              <a:t>　　この施策を実施した結果、どのような成果があったか記述してください。</a:t>
            </a:r>
            <a:endParaRPr lang="en-US" altLang="ja-JP" sz="2000" dirty="0"/>
          </a:p>
          <a:p>
            <a:r>
              <a:rPr lang="ja-JP" altLang="en-US" sz="2000" dirty="0"/>
              <a:t>　　</a:t>
            </a:r>
            <a:r>
              <a:rPr lang="en-US" altLang="ja-JP" sz="2000" dirty="0"/>
              <a:t>(</a:t>
            </a:r>
            <a:r>
              <a:rPr lang="ja-JP" altLang="en-US" sz="2000" dirty="0"/>
              <a:t>具体的な売上実績、前年比、アクセス数など</a:t>
            </a:r>
            <a:r>
              <a:rPr lang="en-US" altLang="ja-JP" sz="2000" dirty="0"/>
              <a:t>)</a:t>
            </a:r>
          </a:p>
        </p:txBody>
      </p:sp>
    </p:spTree>
    <p:extLst>
      <p:ext uri="{BB962C8B-B14F-4D97-AF65-F5344CB8AC3E}">
        <p14:creationId xmlns:p14="http://schemas.microsoft.com/office/powerpoint/2010/main" val="122023612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4DCA9F6D994F449A507B240097FB0FD" ma:contentTypeVersion="9" ma:contentTypeDescription="新しいドキュメントを作成します。" ma:contentTypeScope="" ma:versionID="eb7bd66b0bdd6e11783122f606028c74">
  <xsd:schema xmlns:xsd="http://www.w3.org/2001/XMLSchema" xmlns:xs="http://www.w3.org/2001/XMLSchema" xmlns:p="http://schemas.microsoft.com/office/2006/metadata/properties" xmlns:ns2="a5554fe0-fcde-46b3-856a-9bee75a7bd48" xmlns:ns3="6607e953-969f-462e-b98b-b6e053755324" targetNamespace="http://schemas.microsoft.com/office/2006/metadata/properties" ma:root="true" ma:fieldsID="e72c4ab7260a57bf18da8de5619cb850" ns2:_="" ns3:_="">
    <xsd:import namespace="a5554fe0-fcde-46b3-856a-9bee75a7bd48"/>
    <xsd:import namespace="6607e953-969f-462e-b98b-b6e05375532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554fe0-fcde-46b3-856a-9bee75a7bd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07e953-969f-462e-b98b-b6e053755324"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EC0897-A501-4568-9815-CF264A245005}"/>
</file>

<file path=customXml/itemProps2.xml><?xml version="1.0" encoding="utf-8"?>
<ds:datastoreItem xmlns:ds="http://schemas.openxmlformats.org/officeDocument/2006/customXml" ds:itemID="{943D4F39-0A0A-4B08-8787-E0FAABB6826A}"/>
</file>

<file path=customXml/itemProps3.xml><?xml version="1.0" encoding="utf-8"?>
<ds:datastoreItem xmlns:ds="http://schemas.openxmlformats.org/officeDocument/2006/customXml" ds:itemID="{7D748B4C-AB1A-4129-B4AD-A3385215B02B}"/>
</file>

<file path=docProps/app.xml><?xml version="1.0" encoding="utf-8"?>
<Properties xmlns="http://schemas.openxmlformats.org/officeDocument/2006/extended-properties" xmlns:vt="http://schemas.openxmlformats.org/officeDocument/2006/docPropsVTypes">
  <Template>Office Theme</Template>
  <TotalTime>739</TotalTime>
  <Words>286</Words>
  <Application>Microsoft Office PowerPoint</Application>
  <PresentationFormat>A3 297x420 mm</PresentationFormat>
  <Paragraphs>21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黒川雅貴</dc:creator>
  <cp:lastModifiedBy>EIKI TAKANO</cp:lastModifiedBy>
  <cp:revision>17</cp:revision>
  <cp:lastPrinted>2017-05-08T10:13:14Z</cp:lastPrinted>
  <dcterms:created xsi:type="dcterms:W3CDTF">2017-05-08T00:47:58Z</dcterms:created>
  <dcterms:modified xsi:type="dcterms:W3CDTF">2020-06-10T08:07:43Z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0x010100E4DCA9F6D994F449A507B240097FB0FD</vt:lpwstr>
  </property>
</Properties>
</file>