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801600" cy="9601200" type="A3"/>
  <p:notesSz cx="9866313" cy="14295438"/>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48" d="100"/>
          <a:sy n="48" d="100"/>
        </p:scale>
        <p:origin x="1196" y="2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3913902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212745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37701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6933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480373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136297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501796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85792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260002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673272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1830C85-F47D-4F99-ACFE-7E68B6CD607F}" type="datetimeFigureOut">
              <a:rPr kumimoji="1" lang="ja-JP" altLang="en-US" smtClean="0"/>
              <a:t>2018/5/14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287828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1830C85-F47D-4F99-ACFE-7E68B6CD607F}" type="datetimeFigureOut">
              <a:rPr kumimoji="1" lang="ja-JP" altLang="en-US" smtClean="0"/>
              <a:t>2018/5/14</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174703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8230" y="1683026"/>
            <a:ext cx="5920292" cy="2504661"/>
          </a:xfrm>
          <a:prstGeom prst="rect">
            <a:avLst/>
          </a:prstGeom>
          <a:gradFill>
            <a:gsLst>
              <a:gs pos="39000">
                <a:schemeClr val="accent1">
                  <a:lumMod val="110000"/>
                  <a:satMod val="105000"/>
                  <a:tint val="67000"/>
                </a:schemeClr>
              </a:gs>
              <a:gs pos="100000">
                <a:schemeClr val="accent1">
                  <a:lumMod val="105000"/>
                  <a:satMod val="103000"/>
                  <a:tint val="73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正方形/長方形 3"/>
          <p:cNvSpPr/>
          <p:nvPr/>
        </p:nvSpPr>
        <p:spPr>
          <a:xfrm>
            <a:off x="6573077" y="1683026"/>
            <a:ext cx="5920292" cy="2504661"/>
          </a:xfrm>
          <a:prstGeom prst="rect">
            <a:avLst/>
          </a:prstGeom>
          <a:gradFill>
            <a:gsLst>
              <a:gs pos="39000">
                <a:schemeClr val="accent1">
                  <a:lumMod val="110000"/>
                  <a:satMod val="105000"/>
                  <a:tint val="67000"/>
                </a:schemeClr>
              </a:gs>
              <a:gs pos="100000">
                <a:schemeClr val="accent1">
                  <a:lumMod val="105000"/>
                  <a:satMod val="103000"/>
                  <a:tint val="73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正方形/長方形 4"/>
          <p:cNvSpPr/>
          <p:nvPr/>
        </p:nvSpPr>
        <p:spPr>
          <a:xfrm>
            <a:off x="308231" y="4405776"/>
            <a:ext cx="5920292" cy="2630396"/>
          </a:xfrm>
          <a:prstGeom prst="rect">
            <a:avLst/>
          </a:prstGeom>
          <a:gradFill>
            <a:gsLst>
              <a:gs pos="39000">
                <a:schemeClr val="accent1">
                  <a:lumMod val="110000"/>
                  <a:satMod val="105000"/>
                  <a:tint val="67000"/>
                </a:schemeClr>
              </a:gs>
              <a:gs pos="100000">
                <a:schemeClr val="accent1">
                  <a:lumMod val="105000"/>
                  <a:satMod val="103000"/>
                  <a:tint val="73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正方形/長方形 5"/>
          <p:cNvSpPr/>
          <p:nvPr/>
        </p:nvSpPr>
        <p:spPr>
          <a:xfrm>
            <a:off x="6573077" y="4405776"/>
            <a:ext cx="5920292" cy="2630396"/>
          </a:xfrm>
          <a:prstGeom prst="rect">
            <a:avLst/>
          </a:prstGeom>
          <a:gradFill>
            <a:gsLst>
              <a:gs pos="39000">
                <a:schemeClr val="accent1">
                  <a:lumMod val="110000"/>
                  <a:satMod val="105000"/>
                  <a:tint val="67000"/>
                </a:schemeClr>
              </a:gs>
              <a:gs pos="100000">
                <a:schemeClr val="accent1">
                  <a:lumMod val="105000"/>
                  <a:satMod val="103000"/>
                  <a:tint val="73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503583" y="1683026"/>
            <a:ext cx="5473147" cy="307777"/>
          </a:xfrm>
          <a:prstGeom prst="rect">
            <a:avLst/>
          </a:prstGeom>
          <a:noFill/>
        </p:spPr>
        <p:txBody>
          <a:bodyPr wrap="square" rtlCol="0">
            <a:spAutoFit/>
          </a:bodyPr>
          <a:lstStyle/>
          <a:p>
            <a:r>
              <a:rPr kumimoji="1" lang="ja-JP" altLang="en-US" sz="1400" dirty="0" smtClean="0"/>
              <a:t>➀ 課題</a:t>
            </a:r>
            <a:endParaRPr kumimoji="1" lang="ja-JP" altLang="en-US" sz="1400" dirty="0"/>
          </a:p>
        </p:txBody>
      </p:sp>
      <p:sp>
        <p:nvSpPr>
          <p:cNvPr id="10" name="テキスト ボックス 9"/>
          <p:cNvSpPr txBox="1"/>
          <p:nvPr/>
        </p:nvSpPr>
        <p:spPr>
          <a:xfrm>
            <a:off x="6796649" y="1683026"/>
            <a:ext cx="5473147" cy="307777"/>
          </a:xfrm>
          <a:prstGeom prst="rect">
            <a:avLst/>
          </a:prstGeom>
          <a:noFill/>
        </p:spPr>
        <p:txBody>
          <a:bodyPr wrap="square" rtlCol="0">
            <a:spAutoFit/>
          </a:bodyPr>
          <a:lstStyle/>
          <a:p>
            <a:r>
              <a:rPr lang="ja-JP" altLang="en-US" sz="1400" dirty="0" smtClean="0"/>
              <a:t>②戦略アイデア（コア・アイデア）</a:t>
            </a:r>
            <a:endParaRPr kumimoji="1" lang="ja-JP" altLang="en-US" sz="1400" dirty="0"/>
          </a:p>
        </p:txBody>
      </p:sp>
      <p:sp>
        <p:nvSpPr>
          <p:cNvPr id="11" name="テキスト ボックス 10"/>
          <p:cNvSpPr txBox="1"/>
          <p:nvPr/>
        </p:nvSpPr>
        <p:spPr>
          <a:xfrm>
            <a:off x="503582" y="4505005"/>
            <a:ext cx="5473147" cy="307777"/>
          </a:xfrm>
          <a:prstGeom prst="rect">
            <a:avLst/>
          </a:prstGeom>
          <a:noFill/>
        </p:spPr>
        <p:txBody>
          <a:bodyPr wrap="square" rtlCol="0">
            <a:spAutoFit/>
          </a:bodyPr>
          <a:lstStyle/>
          <a:p>
            <a:r>
              <a:rPr lang="ja-JP" altLang="en-US" sz="1400" dirty="0"/>
              <a:t>③</a:t>
            </a:r>
            <a:r>
              <a:rPr lang="ja-JP" altLang="en-US" sz="1400" dirty="0" smtClean="0"/>
              <a:t>具体的な実施内容（クリエイティブアイディア・エグゼキューション）</a:t>
            </a:r>
            <a:endParaRPr kumimoji="1" lang="ja-JP" altLang="en-US" sz="1400" dirty="0"/>
          </a:p>
        </p:txBody>
      </p:sp>
      <p:sp>
        <p:nvSpPr>
          <p:cNvPr id="12" name="テキスト ボックス 11"/>
          <p:cNvSpPr txBox="1"/>
          <p:nvPr/>
        </p:nvSpPr>
        <p:spPr>
          <a:xfrm>
            <a:off x="6796649" y="4505005"/>
            <a:ext cx="5473147" cy="307777"/>
          </a:xfrm>
          <a:prstGeom prst="rect">
            <a:avLst/>
          </a:prstGeom>
          <a:noFill/>
        </p:spPr>
        <p:txBody>
          <a:bodyPr wrap="square" rtlCol="0">
            <a:spAutoFit/>
          </a:bodyPr>
          <a:lstStyle/>
          <a:p>
            <a:r>
              <a:rPr lang="ja-JP" altLang="en-US" sz="1400" dirty="0"/>
              <a:t>④</a:t>
            </a:r>
            <a:r>
              <a:rPr lang="ja-JP" altLang="en-US" sz="1400" dirty="0" smtClean="0"/>
              <a:t>広告効果</a:t>
            </a:r>
            <a:endParaRPr kumimoji="1" lang="ja-JP" altLang="en-US" sz="1400" dirty="0"/>
          </a:p>
        </p:txBody>
      </p:sp>
      <p:sp>
        <p:nvSpPr>
          <p:cNvPr id="7" name="正方形/長方形 6"/>
          <p:cNvSpPr/>
          <p:nvPr/>
        </p:nvSpPr>
        <p:spPr>
          <a:xfrm>
            <a:off x="745552" y="2544623"/>
            <a:ext cx="5350448" cy="1069716"/>
          </a:xfrm>
          <a:prstGeom prst="rect">
            <a:avLst/>
          </a:prstGeom>
        </p:spPr>
        <p:txBody>
          <a:bodyPr wrap="square">
            <a:spAutoFit/>
          </a:bodyPr>
          <a:lstStyle/>
          <a:p>
            <a:r>
              <a:rPr lang="ja-JP" altLang="en-US" dirty="0" smtClean="0"/>
              <a:t>この企業、ブランド、商品が抱えている課題は何だったでしょうか？また戦略ターゲットは誰ですか？</a:t>
            </a:r>
            <a:endParaRPr lang="en-US" altLang="ja-JP" dirty="0" smtClean="0"/>
          </a:p>
        </p:txBody>
      </p:sp>
      <p:sp>
        <p:nvSpPr>
          <p:cNvPr id="14" name="正方形/長方形 13"/>
          <p:cNvSpPr/>
          <p:nvPr/>
        </p:nvSpPr>
        <p:spPr>
          <a:xfrm>
            <a:off x="6796649" y="2544623"/>
            <a:ext cx="5350448" cy="743922"/>
          </a:xfrm>
          <a:prstGeom prst="rect">
            <a:avLst/>
          </a:prstGeom>
        </p:spPr>
        <p:txBody>
          <a:bodyPr wrap="square">
            <a:spAutoFit/>
          </a:bodyPr>
          <a:lstStyle/>
          <a:p>
            <a:r>
              <a:rPr lang="ja-JP" altLang="en-US" dirty="0" smtClean="0"/>
              <a:t>課題に対して、どのようなコア・アイデアで解決したのですか？</a:t>
            </a:r>
            <a:endParaRPr lang="en-US" altLang="ja-JP" dirty="0" smtClean="0"/>
          </a:p>
        </p:txBody>
      </p:sp>
      <p:sp>
        <p:nvSpPr>
          <p:cNvPr id="16" name="正方形/長方形 15"/>
          <p:cNvSpPr/>
          <p:nvPr/>
        </p:nvSpPr>
        <p:spPr>
          <a:xfrm>
            <a:off x="745552" y="5131728"/>
            <a:ext cx="5350448" cy="1721305"/>
          </a:xfrm>
          <a:prstGeom prst="rect">
            <a:avLst/>
          </a:prstGeom>
        </p:spPr>
        <p:txBody>
          <a:bodyPr wrap="square">
            <a:spAutoFit/>
          </a:bodyPr>
          <a:lstStyle/>
          <a:p>
            <a:r>
              <a:rPr lang="ja-JP" altLang="en-US" dirty="0" smtClean="0"/>
              <a:t>コア・アイデアを具体化していくときに、コミュニケーションや表現等でこだわった点、注目してほしいポイントは何ですか？</a:t>
            </a:r>
          </a:p>
          <a:p>
            <a:r>
              <a:rPr lang="ja-JP" altLang="en-US" dirty="0" smtClean="0"/>
              <a:t>メディアに関するアイデアもあればご記入ください。</a:t>
            </a:r>
            <a:endParaRPr lang="en-US" altLang="ja-JP" dirty="0" smtClean="0"/>
          </a:p>
        </p:txBody>
      </p:sp>
      <p:sp>
        <p:nvSpPr>
          <p:cNvPr id="17" name="正方形/長方形 16"/>
          <p:cNvSpPr/>
          <p:nvPr/>
        </p:nvSpPr>
        <p:spPr>
          <a:xfrm>
            <a:off x="6796649" y="5131728"/>
            <a:ext cx="5350448" cy="1395510"/>
          </a:xfrm>
          <a:prstGeom prst="rect">
            <a:avLst/>
          </a:prstGeom>
        </p:spPr>
        <p:txBody>
          <a:bodyPr wrap="square">
            <a:spAutoFit/>
          </a:bodyPr>
          <a:lstStyle/>
          <a:p>
            <a:r>
              <a:rPr lang="ja-JP" altLang="en-US" dirty="0" smtClean="0"/>
              <a:t>この広告やキャンペーンを実施した結果、どのような成果が生まれましたか？具体的な売上実績、前年比、アクセス数</a:t>
            </a:r>
            <a:r>
              <a:rPr lang="ja-JP" altLang="en-US" dirty="0" smtClean="0"/>
              <a:t>などをご記入</a:t>
            </a:r>
            <a:r>
              <a:rPr lang="ja-JP" altLang="en-US" dirty="0" smtClean="0"/>
              <a:t>ください。</a:t>
            </a:r>
            <a:endParaRPr lang="en-US" altLang="ja-JP" dirty="0" smtClean="0"/>
          </a:p>
        </p:txBody>
      </p:sp>
      <p:sp>
        <p:nvSpPr>
          <p:cNvPr id="13" name="テキスト ボックス 12"/>
          <p:cNvSpPr txBox="1"/>
          <p:nvPr/>
        </p:nvSpPr>
        <p:spPr>
          <a:xfrm>
            <a:off x="405905" y="7036172"/>
            <a:ext cx="11989787" cy="2462213"/>
          </a:xfrm>
          <a:prstGeom prst="rect">
            <a:avLst/>
          </a:prstGeom>
          <a:noFill/>
        </p:spPr>
        <p:txBody>
          <a:bodyPr wrap="square" rtlCol="0">
            <a:spAutoFit/>
          </a:bodyPr>
          <a:lstStyle/>
          <a:p>
            <a:pPr algn="ctr"/>
            <a:r>
              <a:rPr kumimoji="1" lang="ja-JP" altLang="en-US" sz="2800" dirty="0" smtClean="0">
                <a:solidFill>
                  <a:srgbClr val="FF0000"/>
                </a:solidFill>
              </a:rPr>
              <a:t>注意事項</a:t>
            </a:r>
            <a:endParaRPr kumimoji="1" lang="en-US" altLang="ja-JP" sz="2800" dirty="0" smtClean="0">
              <a:solidFill>
                <a:srgbClr val="FF0000"/>
              </a:solidFill>
            </a:endParaRPr>
          </a:p>
          <a:p>
            <a:pPr marL="285750" indent="-285750">
              <a:buFont typeface="Arial" panose="020B0604020202020204" pitchFamily="34" charset="0"/>
              <a:buChar char="•"/>
            </a:pPr>
            <a:r>
              <a:rPr lang="ja-JP" altLang="en-US" sz="1800" dirty="0" smtClean="0"/>
              <a:t>エントリーシートの作成ソフトは自由ですが、提出時は必ず</a:t>
            </a:r>
            <a:r>
              <a:rPr lang="en-US" altLang="ja-JP" sz="1800" dirty="0" smtClean="0"/>
              <a:t>PDF</a:t>
            </a:r>
            <a:r>
              <a:rPr lang="ja-JP" altLang="en-US" sz="1800" dirty="0" smtClean="0"/>
              <a:t>に変換してください。</a:t>
            </a:r>
            <a:endParaRPr kumimoji="1" lang="en-US" altLang="ja-JP" sz="1800" dirty="0" smtClean="0"/>
          </a:p>
          <a:p>
            <a:pPr marL="285750" indent="-285750">
              <a:buFont typeface="Arial" panose="020B0604020202020204" pitchFamily="34" charset="0"/>
              <a:buChar char="•"/>
            </a:pPr>
            <a:r>
              <a:rPr kumimoji="1" lang="ja-JP" altLang="en-US" sz="1800" dirty="0" smtClean="0"/>
              <a:t>①～④の項目は必須ですが、スペース配分は自由で構いません。</a:t>
            </a:r>
            <a:endParaRPr kumimoji="1" lang="en-US" altLang="ja-JP" sz="1800" dirty="0" smtClean="0"/>
          </a:p>
          <a:p>
            <a:pPr marL="285750" indent="-285750">
              <a:buFont typeface="Arial" panose="020B0604020202020204" pitchFamily="34" charset="0"/>
              <a:buChar char="•"/>
            </a:pPr>
            <a:r>
              <a:rPr lang="ja-JP" altLang="en-US" sz="1800" dirty="0" smtClean="0"/>
              <a:t>文字だけでなく図や写真などを使用してわかりやすいものにしてください。</a:t>
            </a:r>
            <a:endParaRPr lang="en-US" altLang="ja-JP" sz="1800" dirty="0" smtClean="0"/>
          </a:p>
          <a:p>
            <a:pPr marL="285750" indent="-285750">
              <a:buFont typeface="Arial" panose="020B0604020202020204" pitchFamily="34" charset="0"/>
              <a:buChar char="•"/>
            </a:pPr>
            <a:r>
              <a:rPr kumimoji="1" lang="ja-JP" altLang="en-US" sz="1800" dirty="0" smtClean="0"/>
              <a:t>このシートは一般公開されません</a:t>
            </a:r>
            <a:r>
              <a:rPr kumimoji="1" lang="ja-JP" altLang="en-US" sz="1800" dirty="0" smtClean="0"/>
              <a:t>。審査資料としてのみ使用します。</a:t>
            </a:r>
            <a:endParaRPr kumimoji="1" lang="en-US" altLang="ja-JP" sz="1800" dirty="0" smtClean="0"/>
          </a:p>
          <a:p>
            <a:pPr marL="285750" indent="-285750">
              <a:buFont typeface="Arial" panose="020B0604020202020204" pitchFamily="34" charset="0"/>
              <a:buChar char="•"/>
            </a:pPr>
            <a:r>
              <a:rPr lang="en-US" altLang="ja-JP" sz="1800" dirty="0" smtClean="0"/>
              <a:t>A3</a:t>
            </a:r>
            <a:r>
              <a:rPr lang="ja-JP" altLang="en-US" sz="1800" dirty="0" smtClean="0"/>
              <a:t>サイズ</a:t>
            </a:r>
            <a:r>
              <a:rPr lang="en-US" altLang="ja-JP" sz="1800" dirty="0" smtClean="0"/>
              <a:t>5MB</a:t>
            </a:r>
            <a:r>
              <a:rPr lang="ja-JP" altLang="en-US" sz="1800" dirty="0" smtClean="0"/>
              <a:t>以内で作ってください。</a:t>
            </a:r>
            <a:endParaRPr lang="en-US" altLang="ja-JP" sz="1800" dirty="0" smtClean="0"/>
          </a:p>
          <a:p>
            <a:pPr marL="285750" indent="-285750">
              <a:buFont typeface="Arial" panose="020B0604020202020204" pitchFamily="34" charset="0"/>
              <a:buChar char="•"/>
            </a:pPr>
            <a:r>
              <a:rPr kumimoji="1" lang="ja-JP" altLang="en-US" sz="1800" dirty="0" smtClean="0"/>
              <a:t>上部に作品情報を必ずつけてください。→作品情報記入シート（</a:t>
            </a:r>
            <a:r>
              <a:rPr kumimoji="1" lang="en-US" altLang="ja-JP" sz="1800" dirty="0" smtClean="0"/>
              <a:t>Excel</a:t>
            </a:r>
            <a:r>
              <a:rPr kumimoji="1" lang="ja-JP" altLang="en-US" sz="1800" dirty="0" smtClean="0"/>
              <a:t>）から</a:t>
            </a:r>
            <a:r>
              <a:rPr kumimoji="1" lang="ja-JP" altLang="en-US" sz="1800" dirty="0" smtClean="0"/>
              <a:t>コピーして</a:t>
            </a:r>
            <a:r>
              <a:rPr kumimoji="1" lang="ja-JP" altLang="en-US" sz="1800" dirty="0" smtClean="0"/>
              <a:t>貼り付けてください</a:t>
            </a:r>
            <a:r>
              <a:rPr kumimoji="1" lang="ja-JP" altLang="en-US" sz="1800" dirty="0" smtClean="0"/>
              <a:t>。</a:t>
            </a:r>
            <a:endParaRPr kumimoji="1" lang="en-US" altLang="ja-JP" sz="1800" dirty="0" smtClean="0"/>
          </a:p>
          <a:p>
            <a:r>
              <a:rPr lang="ja-JP" altLang="en-US" sz="1800" dirty="0" smtClean="0"/>
              <a:t>　　</a:t>
            </a:r>
            <a:r>
              <a:rPr kumimoji="1" lang="ja-JP" altLang="en-US" sz="1800" dirty="0" smtClean="0"/>
              <a:t>貼りつけの際に画像化して貼り付</a:t>
            </a:r>
            <a:r>
              <a:rPr kumimoji="1" lang="ja-JP" altLang="en-US" sz="1800" dirty="0" err="1" smtClean="0"/>
              <a:t>けるを</a:t>
            </a:r>
            <a:r>
              <a:rPr kumimoji="1" lang="ja-JP" altLang="en-US" sz="1800" dirty="0" smtClean="0"/>
              <a:t>選択すると調整が簡単です。</a:t>
            </a:r>
            <a:endParaRPr kumimoji="1" lang="en-US" altLang="ja-JP" sz="1800" dirty="0" smtClean="0"/>
          </a:p>
        </p:txBody>
      </p:sp>
      <p:sp>
        <p:nvSpPr>
          <p:cNvPr id="22" name="正方形/長方形 21"/>
          <p:cNvSpPr/>
          <p:nvPr/>
        </p:nvSpPr>
        <p:spPr>
          <a:xfrm>
            <a:off x="212036" y="92765"/>
            <a:ext cx="12377530" cy="1271315"/>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405905" y="225287"/>
            <a:ext cx="11989787" cy="830997"/>
          </a:xfrm>
          <a:prstGeom prst="rect">
            <a:avLst/>
          </a:prstGeom>
          <a:noFill/>
        </p:spPr>
        <p:txBody>
          <a:bodyPr wrap="square" rtlCol="0">
            <a:spAutoFit/>
          </a:bodyPr>
          <a:lstStyle/>
          <a:p>
            <a:r>
              <a:rPr lang="ja-JP" altLang="en-US" sz="2400" dirty="0" smtClean="0"/>
              <a:t>作品情報記入シートをダウンロードの上、必要事項を記入し、赤枠点線内の</a:t>
            </a:r>
            <a:r>
              <a:rPr lang="ja-JP" altLang="en-US" sz="2400" dirty="0" smtClean="0"/>
              <a:t>スペース内に</a:t>
            </a:r>
            <a:r>
              <a:rPr lang="ja-JP" altLang="en-US" sz="2400" dirty="0" smtClean="0"/>
              <a:t>貼り付けてください</a:t>
            </a:r>
            <a:r>
              <a:rPr lang="ja-JP" altLang="en-US" sz="2400" dirty="0" smtClean="0"/>
              <a:t>。（印刷して見えれば、細かい位置は問題ではありません。）</a:t>
            </a:r>
            <a:endParaRPr kumimoji="1" lang="ja-JP" altLang="en-US" sz="2400" dirty="0"/>
          </a:p>
        </p:txBody>
      </p:sp>
    </p:spTree>
    <p:extLst>
      <p:ext uri="{BB962C8B-B14F-4D97-AF65-F5344CB8AC3E}">
        <p14:creationId xmlns:p14="http://schemas.microsoft.com/office/powerpoint/2010/main" val="5719650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582</TotalTime>
  <Words>268</Words>
  <Application>Microsoft Office PowerPoint</Application>
  <PresentationFormat>A3 297x420 mm</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黒川雅貴</dc:creator>
  <cp:lastModifiedBy>黒川 雅貴</cp:lastModifiedBy>
  <cp:revision>11</cp:revision>
  <cp:lastPrinted>2017-05-08T10:13:14Z</cp:lastPrinted>
  <dcterms:created xsi:type="dcterms:W3CDTF">2017-05-08T00:47:58Z</dcterms:created>
  <dcterms:modified xsi:type="dcterms:W3CDTF">2018-05-14T07:59:16Z</dcterms:modified>
</cp:coreProperties>
</file>